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9" r:id="rId3"/>
    <p:sldId id="290" r:id="rId4"/>
    <p:sldId id="289" r:id="rId5"/>
    <p:sldId id="291" r:id="rId6"/>
    <p:sldId id="292" r:id="rId7"/>
    <p:sldId id="293" r:id="rId8"/>
    <p:sldId id="298" r:id="rId9"/>
    <p:sldId id="294" r:id="rId10"/>
    <p:sldId id="297" r:id="rId11"/>
    <p:sldId id="29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9" d="100"/>
          <a:sy n="89" d="100"/>
        </p:scale>
        <p:origin x="64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88A949-EBC3-43A4-B1F0-6C7A23B6546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CADD6-C8E3-4E59-9AD5-6AE4DAF012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189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ko-KR" altLang="en-US" b="1" i="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8409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5834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5500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3523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6505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5889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4326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14398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9560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D9EF38-4B37-38FC-AB94-E33B08D1D0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4C60BE-BA9B-BDD5-44D1-1A125D9F6C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81984C-AB5E-C65B-2C52-B225ABAD3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551FCA-7725-6AFF-A6D2-F9FFA9860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BEBED5-DCE0-EB2F-58CB-D413DEB74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766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7F6B15-18A7-A89E-E553-C2A68EA5D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8C79B9-2FD9-C920-C720-F37557A9FF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D79210-555E-5F3A-B241-0BD8354AD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F476EC-D2DB-4A4A-B315-D79545D21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DC5BBD-550C-F7D5-63E5-FA3CBC593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38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7C5DCBA-6F9F-5EB3-1346-32A8B53B3B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B22C44D-2C07-9CD4-28B6-20A705055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FF03E1-6969-D323-F3A5-5B34C6558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DCE2DD-046E-1967-B010-A3BB53C10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4906F-8493-33D5-BB27-17126237A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7012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D1471C-CC9B-3A8A-AAC2-C5E68CCFC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F8D55F-6F13-5811-F81E-76B1EE9FC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05FE64-ECC4-2B88-4CE6-4AC18F967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EA3FC7-27DC-F703-3DE4-30A7A7B2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E50E5F-E732-9872-1F36-563F5F2AA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626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91514F-9C91-56D3-1C12-9CCAB3A75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78484A-1070-1386-3561-7E1F930087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58880A-C439-BE68-9B13-345A3A7B6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85931E-DE34-B584-81D5-A35D4675D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FB07E5-8679-DE1C-2109-830BC9F05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3319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98807E-CCFE-B9BF-DDAF-5A48813D4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1C28CC-8E99-8D10-B03F-CD6302235E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E18B91-2343-EEC0-0FFA-1E6BFC0853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0F2822-8B2C-D25B-E9CC-608FD4EA9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73CC6F-7DF8-2255-10D9-06BE19631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5AB9D6-822E-C62C-81CF-0AF11422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614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04AA30-B5E6-4CD8-B820-10AC0B4FA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E86159-85DD-498D-D336-9BD03CDDD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24B3E0-7617-61EA-2FCD-E87B43B03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C58B37-23D3-D6C0-DFB8-B14D445FAE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9225D9-F1FC-7072-E8B3-9D49372F27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6C5FD66-97A7-B24F-54B9-1F546BE16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E215417-3F2E-F214-24F3-42A6F0BA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D55CC01-2891-7250-866F-97E5B07B0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640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F461D3-9582-F58D-1620-21D600452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8E4767-3BF5-0053-E8EA-EB6034B84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548A72-5183-9356-E1E2-3EB207696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BE149B5-F7A8-5D27-56E7-F4C61041A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68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6F795A-646B-EC19-D6F0-EA28B715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B97BA48-A74A-91FC-032F-16CE7C923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120E4B-C1E5-F5CF-B932-6BF2A1279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5561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364187-8F12-5757-C684-C3C92DE5E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C531B2-8D1F-168E-FA59-8D916F5F5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D80245-6409-886B-4985-BF6A4659F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A10C6D-B4A9-41E0-31CB-47EC16633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A931D7-FBA8-F6E3-FA4F-CA55A0117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F9557D-B26B-1B32-6175-EFD9EFDEC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89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D2647-BBC7-2532-8F37-704D5C850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92436E-830E-08E0-5B74-B9A5F5AD84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854E36-975A-BB29-5339-EEC843407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AFED6B-3C39-D97C-9A7C-B86B0FC9A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A723A8-6094-3650-233F-50E676F82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7B37D6-AFEB-58DC-38CF-912BB1F48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25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3C8A1F5-9E01-DA9A-59D7-3B838F3F5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37AD50-1FFC-0280-DC6D-890F7DCA7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71845C-66AC-433B-FC60-ABC19D61C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98642-096C-4F7B-AC7E-8731EE2D03CB}" type="datetimeFigureOut">
              <a:rPr lang="ko-KR" altLang="en-US" smtClean="0"/>
              <a:t>2023-07-24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CEE72B-3279-AA93-8360-0C7719FDD1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840A9-529A-8CB1-7CC7-E9EA169265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FDB816-239E-4101-83AE-BC86B102FB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698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1.png"/><Relationship Id="rId7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gif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13.gif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sp>
        <p:nvSpPr>
          <p:cNvPr id="55" name="Google Shape;55;p13"/>
          <p:cNvSpPr txBox="1"/>
          <p:nvPr/>
        </p:nvSpPr>
        <p:spPr>
          <a:xfrm>
            <a:off x="1786333" y="3613400"/>
            <a:ext cx="8585832" cy="236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-KR" sz="3333" b="1" dirty="0">
                <a:solidFill>
                  <a:srgbClr val="19264B"/>
                </a:solidFill>
                <a:latin typeface="+mn-ea"/>
              </a:rPr>
              <a:t>CV 4</a:t>
            </a:r>
            <a:r>
              <a:rPr lang="ko-KR" altLang="en-US" sz="3333" b="1" dirty="0">
                <a:solidFill>
                  <a:srgbClr val="19264B"/>
                </a:solidFill>
                <a:latin typeface="+mn-ea"/>
              </a:rPr>
              <a:t>팀</a:t>
            </a:r>
            <a:r>
              <a:rPr lang="en-US" sz="3333" b="1" dirty="0">
                <a:solidFill>
                  <a:srgbClr val="19264B"/>
                </a:solidFill>
                <a:latin typeface="+mn-ea"/>
              </a:rPr>
              <a:t> </a:t>
            </a:r>
            <a:endParaRPr sz="3333" b="1" dirty="0">
              <a:solidFill>
                <a:srgbClr val="19264B"/>
              </a:solidFill>
              <a:latin typeface="+mn-ea"/>
            </a:endParaRPr>
          </a:p>
          <a:p>
            <a:pPr>
              <a:lnSpc>
                <a:spcPct val="115000"/>
              </a:lnSpc>
            </a:pPr>
            <a:r>
              <a:rPr lang="en-US" altLang="ko" sz="2400" dirty="0">
                <a:solidFill>
                  <a:srgbClr val="19264B"/>
                </a:solidFill>
                <a:latin typeface="+mn-ea"/>
              </a:rPr>
              <a:t>2023.07.25</a:t>
            </a:r>
            <a:endParaRPr sz="2400" dirty="0">
              <a:solidFill>
                <a:srgbClr val="19264B"/>
              </a:solidFill>
              <a:latin typeface="+mn-ea"/>
            </a:endParaRPr>
          </a:p>
          <a:p>
            <a:pPr>
              <a:lnSpc>
                <a:spcPct val="115000"/>
              </a:lnSpc>
            </a:pPr>
            <a:endParaRPr sz="2400" dirty="0">
              <a:solidFill>
                <a:srgbClr val="19264B"/>
              </a:solidFill>
              <a:latin typeface="+mn-ea"/>
            </a:endParaRPr>
          </a:p>
          <a:p>
            <a:pPr>
              <a:lnSpc>
                <a:spcPct val="115000"/>
              </a:lnSpc>
            </a:pPr>
            <a:endParaRPr sz="2400" b="1" dirty="0">
              <a:solidFill>
                <a:srgbClr val="19264B"/>
              </a:solidFill>
              <a:latin typeface="+mn-ea"/>
            </a:endParaRPr>
          </a:p>
          <a:p>
            <a:pPr>
              <a:lnSpc>
                <a:spcPct val="115000"/>
              </a:lnSpc>
            </a:pPr>
            <a:r>
              <a:rPr lang="ko" altLang="en-US" sz="1467" b="1" dirty="0">
                <a:solidFill>
                  <a:srgbClr val="19264B"/>
                </a:solidFill>
                <a:latin typeface="+mn-ea"/>
              </a:rPr>
              <a:t>발표자 </a:t>
            </a:r>
            <a:r>
              <a:rPr lang="en-US" altLang="ko" sz="1467" b="1" dirty="0">
                <a:solidFill>
                  <a:srgbClr val="19264B"/>
                </a:solidFill>
                <a:latin typeface="+mn-ea"/>
              </a:rPr>
              <a:t>: </a:t>
            </a:r>
            <a:r>
              <a:rPr lang="ko-KR" altLang="en-US" sz="1467" b="1" dirty="0">
                <a:solidFill>
                  <a:srgbClr val="19264B"/>
                </a:solidFill>
                <a:latin typeface="+mn-ea"/>
              </a:rPr>
              <a:t>김예원</a:t>
            </a:r>
            <a:endParaRPr sz="1467" b="1" dirty="0">
              <a:solidFill>
                <a:srgbClr val="19264B"/>
              </a:solidFill>
              <a:latin typeface="+mn-ea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78A4B852-C802-6345-002F-F65970678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046" y="76622"/>
            <a:ext cx="5406954" cy="3786188"/>
          </a:xfrm>
          <a:prstGeom prst="rect">
            <a:avLst/>
          </a:prstGeom>
        </p:spPr>
      </p:pic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67C14F0-C0DC-7532-A96F-9A100BD731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7830" y="2201132"/>
            <a:ext cx="5706008" cy="1479627"/>
          </a:xfrm>
          <a:prstGeom prst="rect">
            <a:avLst/>
          </a:prstGeom>
        </p:spPr>
      </p:pic>
      <p:sp>
        <p:nvSpPr>
          <p:cNvPr id="6" name="Google Shape;66;p14">
            <a:extLst>
              <a:ext uri="{FF2B5EF4-FFF2-40B4-BE49-F238E27FC236}">
                <a16:creationId xmlns:a16="http://schemas.microsoft.com/office/drawing/2014/main" id="{F10A252E-95C6-0E50-85E1-6B54EDECFA00}"/>
              </a:ext>
            </a:extLst>
          </p:cNvPr>
          <p:cNvSpPr txBox="1"/>
          <p:nvPr/>
        </p:nvSpPr>
        <p:spPr>
          <a:xfrm>
            <a:off x="1878633" y="183536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향후 계획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133B88-966B-6181-759B-3FDF77DD94BB}"/>
              </a:ext>
            </a:extLst>
          </p:cNvPr>
          <p:cNvSpPr txBox="1"/>
          <p:nvPr/>
        </p:nvSpPr>
        <p:spPr>
          <a:xfrm>
            <a:off x="2296546" y="4700571"/>
            <a:ext cx="58033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AI hub </a:t>
            </a:r>
            <a:r>
              <a:rPr lang="ko-KR" altLang="en-US" dirty="0"/>
              <a:t>헬스케어 데이터 사용에 어려움이 있어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주제 변경 후 스터디 진행 예정</a:t>
            </a:r>
          </a:p>
        </p:txBody>
      </p:sp>
      <p:sp>
        <p:nvSpPr>
          <p:cNvPr id="11" name="곱하기 기호 10">
            <a:extLst>
              <a:ext uri="{FF2B5EF4-FFF2-40B4-BE49-F238E27FC236}">
                <a16:creationId xmlns:a16="http://schemas.microsoft.com/office/drawing/2014/main" id="{48C0D95D-D9EC-F5B9-3B4F-A74937FE7EB1}"/>
              </a:ext>
            </a:extLst>
          </p:cNvPr>
          <p:cNvSpPr/>
          <p:nvPr/>
        </p:nvSpPr>
        <p:spPr>
          <a:xfrm>
            <a:off x="4126669" y="2045384"/>
            <a:ext cx="2143125" cy="1791122"/>
          </a:xfrm>
          <a:prstGeom prst="mathMultiply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594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6;p14">
            <a:extLst>
              <a:ext uri="{FF2B5EF4-FFF2-40B4-BE49-F238E27FC236}">
                <a16:creationId xmlns:a16="http://schemas.microsoft.com/office/drawing/2014/main" id="{38D36970-8392-7AD4-9E39-7677A9214E0D}"/>
              </a:ext>
            </a:extLst>
          </p:cNvPr>
          <p:cNvSpPr txBox="1"/>
          <p:nvPr/>
        </p:nvSpPr>
        <p:spPr>
          <a:xfrm>
            <a:off x="5100464" y="2762429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감사합니다</a:t>
            </a:r>
            <a:r>
              <a:rPr lang="en-US" altLang="ko-KR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.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24197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878633" y="183536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" altLang="en-US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스터디원 소개 및 만남 인증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7430AE-1721-AAFF-D21A-32783DFE1CFD}"/>
              </a:ext>
            </a:extLst>
          </p:cNvPr>
          <p:cNvSpPr txBox="1"/>
          <p:nvPr/>
        </p:nvSpPr>
        <p:spPr>
          <a:xfrm>
            <a:off x="8177607" y="1902949"/>
            <a:ext cx="4014393" cy="3025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33" dirty="0">
                <a:latin typeface="+mj-ea"/>
                <a:ea typeface="+mj-ea"/>
              </a:rPr>
              <a:t>응용통계학과 </a:t>
            </a:r>
            <a:r>
              <a:rPr lang="en-US" altLang="ko-KR" sz="1733" dirty="0">
                <a:latin typeface="+mj-ea"/>
                <a:ea typeface="+mj-ea"/>
              </a:rPr>
              <a:t>19 </a:t>
            </a:r>
            <a:r>
              <a:rPr lang="ko-KR" altLang="en-US" sz="1733" dirty="0" err="1">
                <a:latin typeface="+mj-ea"/>
                <a:ea typeface="+mj-ea"/>
              </a:rPr>
              <a:t>정달민</a:t>
            </a:r>
            <a:endParaRPr lang="en-US" altLang="ko-KR" sz="1733" dirty="0">
              <a:latin typeface="+mj-ea"/>
              <a:ea typeface="+mj-ea"/>
            </a:endParaRPr>
          </a:p>
          <a:p>
            <a:endParaRPr lang="en-US" altLang="ko-KR" sz="1733" dirty="0">
              <a:latin typeface="+mj-ea"/>
              <a:ea typeface="+mj-ea"/>
            </a:endParaRPr>
          </a:p>
          <a:p>
            <a:endParaRPr lang="en-US" altLang="ko-KR" sz="1733" dirty="0">
              <a:latin typeface="+mj-ea"/>
              <a:ea typeface="+mj-ea"/>
            </a:endParaRPr>
          </a:p>
          <a:p>
            <a:r>
              <a:rPr lang="ko-KR" altLang="en-US" sz="1733" dirty="0">
                <a:latin typeface="+mj-ea"/>
                <a:ea typeface="+mj-ea"/>
              </a:rPr>
              <a:t>심리학과 </a:t>
            </a:r>
            <a:r>
              <a:rPr lang="en-US" altLang="ko-KR" sz="1733" dirty="0">
                <a:latin typeface="+mj-ea"/>
                <a:ea typeface="+mj-ea"/>
              </a:rPr>
              <a:t>19 </a:t>
            </a:r>
            <a:r>
              <a:rPr lang="ko-KR" altLang="en-US" sz="1733" dirty="0">
                <a:latin typeface="+mj-ea"/>
                <a:ea typeface="+mj-ea"/>
              </a:rPr>
              <a:t>박지현</a:t>
            </a:r>
            <a:endParaRPr lang="en-US" altLang="ko-KR" sz="1733" dirty="0">
              <a:latin typeface="+mj-ea"/>
              <a:ea typeface="+mj-ea"/>
            </a:endParaRPr>
          </a:p>
          <a:p>
            <a:endParaRPr lang="en-US" altLang="ko-KR" sz="1733" dirty="0">
              <a:latin typeface="+mj-ea"/>
              <a:ea typeface="+mj-ea"/>
            </a:endParaRPr>
          </a:p>
          <a:p>
            <a:endParaRPr lang="en-US" altLang="ko-KR" sz="1733" dirty="0">
              <a:latin typeface="+mj-ea"/>
              <a:ea typeface="+mj-ea"/>
            </a:endParaRPr>
          </a:p>
          <a:p>
            <a:r>
              <a:rPr lang="ko-KR" altLang="en-US" sz="1733" dirty="0">
                <a:latin typeface="+mj-ea"/>
                <a:ea typeface="+mj-ea"/>
              </a:rPr>
              <a:t>소프트웨어학부 </a:t>
            </a:r>
            <a:r>
              <a:rPr lang="en-US" altLang="ko-KR" sz="1733" dirty="0">
                <a:latin typeface="+mj-ea"/>
                <a:ea typeface="+mj-ea"/>
              </a:rPr>
              <a:t>21 </a:t>
            </a:r>
            <a:r>
              <a:rPr lang="ko-KR" altLang="en-US" sz="1733" dirty="0">
                <a:latin typeface="+mj-ea"/>
                <a:ea typeface="+mj-ea"/>
              </a:rPr>
              <a:t>김태윤</a:t>
            </a:r>
            <a:endParaRPr lang="en-US" altLang="ko-KR" sz="1733" dirty="0">
              <a:latin typeface="+mj-ea"/>
              <a:ea typeface="+mj-ea"/>
            </a:endParaRPr>
          </a:p>
          <a:p>
            <a:endParaRPr lang="en-US" altLang="ko-KR" sz="1733" dirty="0">
              <a:latin typeface="+mj-ea"/>
              <a:ea typeface="+mj-ea"/>
            </a:endParaRPr>
          </a:p>
          <a:p>
            <a:endParaRPr lang="en-US" altLang="ko-KR" sz="1733" dirty="0">
              <a:latin typeface="+mj-ea"/>
              <a:ea typeface="+mj-ea"/>
            </a:endParaRPr>
          </a:p>
          <a:p>
            <a:r>
              <a:rPr lang="en-US" altLang="ko-KR" sz="1733" dirty="0">
                <a:latin typeface="+mj-ea"/>
                <a:ea typeface="+mj-ea"/>
              </a:rPr>
              <a:t>AI</a:t>
            </a:r>
            <a:r>
              <a:rPr lang="ko-KR" altLang="en-US" sz="1733" dirty="0">
                <a:latin typeface="+mj-ea"/>
                <a:ea typeface="+mj-ea"/>
              </a:rPr>
              <a:t>학과 </a:t>
            </a:r>
            <a:r>
              <a:rPr lang="en-US" altLang="ko-KR" sz="1733" dirty="0">
                <a:latin typeface="+mj-ea"/>
                <a:ea typeface="+mj-ea"/>
              </a:rPr>
              <a:t>21 </a:t>
            </a:r>
            <a:r>
              <a:rPr lang="ko-KR" altLang="en-US" sz="1733" dirty="0">
                <a:latin typeface="+mj-ea"/>
                <a:ea typeface="+mj-ea"/>
              </a:rPr>
              <a:t>김예원</a:t>
            </a:r>
            <a:endParaRPr lang="en-US" altLang="ko-KR" sz="1733" dirty="0">
              <a:latin typeface="+mj-ea"/>
              <a:ea typeface="+mj-ea"/>
            </a:endParaRPr>
          </a:p>
          <a:p>
            <a:endParaRPr lang="en-US" altLang="ko-KR" sz="1733" dirty="0"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72FEE2-D0EC-1DBE-A20E-EA7A9CE84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4579" y="1902949"/>
            <a:ext cx="5132412" cy="34786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878633" y="183536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ko-KR" altLang="en-US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스터디 진행 과정 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2412F2-D1E5-22D8-56FB-4FC9E8A63A3B}"/>
              </a:ext>
            </a:extLst>
          </p:cNvPr>
          <p:cNvSpPr txBox="1"/>
          <p:nvPr/>
        </p:nvSpPr>
        <p:spPr>
          <a:xfrm>
            <a:off x="2475974" y="1131629"/>
            <a:ext cx="927549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Pytorch</a:t>
            </a:r>
            <a:r>
              <a:rPr lang="en-US" altLang="ko-KR" dirty="0"/>
              <a:t> </a:t>
            </a:r>
            <a:r>
              <a:rPr lang="ko-KR" altLang="en-US" dirty="0"/>
              <a:t>스터디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주제 선정</a:t>
            </a:r>
            <a:endParaRPr lang="en-US" altLang="ko-KR" dirty="0"/>
          </a:p>
          <a:p>
            <a:r>
              <a:rPr lang="en-US" altLang="ko-KR" dirty="0"/>
              <a:t>&lt;AI</a:t>
            </a:r>
            <a:r>
              <a:rPr lang="ko-KR" altLang="en-US" dirty="0"/>
              <a:t> </a:t>
            </a:r>
            <a:r>
              <a:rPr lang="en-US" altLang="ko-KR" dirty="0"/>
              <a:t>hub </a:t>
            </a:r>
            <a:r>
              <a:rPr lang="ko-KR" altLang="en-US" dirty="0"/>
              <a:t>근골격계 </a:t>
            </a:r>
            <a:r>
              <a:rPr lang="ko-KR" altLang="en-US" dirty="0" err="1"/>
              <a:t>질환자</a:t>
            </a:r>
            <a:r>
              <a:rPr lang="ko-KR" altLang="en-US" dirty="0"/>
              <a:t> 운동훈련 동영상 데이터</a:t>
            </a:r>
            <a:r>
              <a:rPr lang="en-US" altLang="ko-KR" dirty="0"/>
              <a:t>&gt;</a:t>
            </a:r>
            <a:r>
              <a:rPr lang="ko-KR" altLang="en-US" dirty="0"/>
              <a:t>를 이용한 재활훈련을 돕는 </a:t>
            </a:r>
            <a:r>
              <a:rPr lang="en-US" altLang="ko-KR" dirty="0"/>
              <a:t>Ai </a:t>
            </a:r>
            <a:r>
              <a:rPr lang="ko-KR" altLang="en-US" dirty="0"/>
              <a:t>모델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DACON </a:t>
            </a:r>
            <a:r>
              <a:rPr lang="ko-KR" altLang="en-US" dirty="0"/>
              <a:t>손동작 제어 인식 대회 코드 리뷰 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5AF8D39-6235-BBF1-87CF-531261A2C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5958" y="2069522"/>
            <a:ext cx="7117596" cy="184566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4C1ED1E-036B-EEB1-2DA1-065FFAAC57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4906" y="4853082"/>
            <a:ext cx="6808923" cy="1885986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9F65A352-A3FC-54A3-9A8B-4D8EE804996A}"/>
              </a:ext>
            </a:extLst>
          </p:cNvPr>
          <p:cNvSpPr/>
          <p:nvPr/>
        </p:nvSpPr>
        <p:spPr>
          <a:xfrm>
            <a:off x="6034756" y="3746409"/>
            <a:ext cx="708944" cy="532169"/>
          </a:xfrm>
          <a:prstGeom prst="down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785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73" name="Google Shape;73;p15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66;p14">
            <a:extLst>
              <a:ext uri="{FF2B5EF4-FFF2-40B4-BE49-F238E27FC236}">
                <a16:creationId xmlns:a16="http://schemas.microsoft.com/office/drawing/2014/main" id="{EF17D50B-0751-7BD6-95B4-5622A97F5EF8}"/>
              </a:ext>
            </a:extLst>
          </p:cNvPr>
          <p:cNvSpPr txBox="1"/>
          <p:nvPr/>
        </p:nvSpPr>
        <p:spPr>
          <a:xfrm>
            <a:off x="1878633" y="183536"/>
            <a:ext cx="7176302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# DACON</a:t>
            </a:r>
            <a:r>
              <a:rPr lang="ko-KR" altLang="en-US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 손동작 제어 인식대회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7A6043-7A18-6FCD-24B7-6D60F483BBE8}"/>
              </a:ext>
            </a:extLst>
          </p:cNvPr>
          <p:cNvSpPr txBox="1"/>
          <p:nvPr/>
        </p:nvSpPr>
        <p:spPr>
          <a:xfrm>
            <a:off x="3061452" y="3737045"/>
            <a:ext cx="31546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Class 0 : </a:t>
            </a:r>
            <a:r>
              <a:rPr lang="ko-KR" altLang="en-US" dirty="0">
                <a:effectLst/>
              </a:rPr>
              <a:t>볼륨 </a:t>
            </a:r>
            <a:r>
              <a:rPr lang="en-US" altLang="ko-KR" dirty="0">
                <a:effectLst/>
              </a:rPr>
              <a:t>UP</a:t>
            </a:r>
          </a:p>
          <a:p>
            <a:br>
              <a:rPr lang="en-US" altLang="ko-KR" dirty="0">
                <a:effectLst/>
              </a:rPr>
            </a:b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F94C6E2-4C08-8D70-35A5-779B3DFE6C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053" y="4461224"/>
            <a:ext cx="2046515" cy="153488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727E7CE-F136-DC4E-BC41-E9B9EF5EB7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203" y="2089655"/>
            <a:ext cx="2046515" cy="153488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3BF943D-06A9-72AE-7902-EB6ADEFA21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069" y="2090025"/>
            <a:ext cx="2046021" cy="153451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C0DE4D4-88DA-2977-3377-C08C53BB73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157" y="4455581"/>
            <a:ext cx="1532412" cy="153241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46F7336-F208-95C2-F8D4-024B847E1F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598" y="4455581"/>
            <a:ext cx="1526769" cy="152676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8C4AA4C-4DB0-5C05-2434-CD751F1CD731}"/>
              </a:ext>
            </a:extLst>
          </p:cNvPr>
          <p:cNvSpPr txBox="1"/>
          <p:nvPr/>
        </p:nvSpPr>
        <p:spPr>
          <a:xfrm>
            <a:off x="7991615" y="3737045"/>
            <a:ext cx="31546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Class 1 : </a:t>
            </a:r>
            <a:r>
              <a:rPr lang="ko-KR" altLang="en-US" dirty="0">
                <a:effectLst/>
              </a:rPr>
              <a:t>볼륨 </a:t>
            </a:r>
            <a:r>
              <a:rPr lang="en-US" altLang="ko-KR" dirty="0"/>
              <a:t>DOWN</a:t>
            </a:r>
            <a:br>
              <a:rPr lang="en-US" altLang="ko-KR" dirty="0">
                <a:effectLst/>
              </a:rPr>
            </a:b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AA000D-C2D1-9429-E397-1C9C937216A0}"/>
              </a:ext>
            </a:extLst>
          </p:cNvPr>
          <p:cNvSpPr txBox="1"/>
          <p:nvPr/>
        </p:nvSpPr>
        <p:spPr>
          <a:xfrm>
            <a:off x="2335781" y="6108614"/>
            <a:ext cx="31546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Class 2 : 10</a:t>
            </a:r>
            <a:r>
              <a:rPr lang="ko-KR" altLang="en-US" dirty="0">
                <a:effectLst/>
              </a:rPr>
              <a:t>초 전으로 점프</a:t>
            </a:r>
            <a:endParaRPr lang="en-US" altLang="ko-KR" dirty="0">
              <a:effectLst/>
            </a:endParaRPr>
          </a:p>
          <a:p>
            <a:br>
              <a:rPr lang="en-US" altLang="ko-KR" dirty="0">
                <a:effectLst/>
              </a:rPr>
            </a:b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4C7683-607A-A2E7-1B8A-E067C804F90E}"/>
              </a:ext>
            </a:extLst>
          </p:cNvPr>
          <p:cNvSpPr txBox="1"/>
          <p:nvPr/>
        </p:nvSpPr>
        <p:spPr>
          <a:xfrm>
            <a:off x="5469046" y="6108614"/>
            <a:ext cx="31546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Class 3 : 10</a:t>
            </a:r>
            <a:r>
              <a:rPr lang="ko-KR" altLang="en-US" dirty="0">
                <a:effectLst/>
              </a:rPr>
              <a:t>초 후로 점프</a:t>
            </a:r>
            <a:br>
              <a:rPr lang="en-US" altLang="ko-KR" dirty="0">
                <a:effectLst/>
              </a:rPr>
            </a:b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673BCB-02AC-7B80-3DA6-423ED8E969B1}"/>
              </a:ext>
            </a:extLst>
          </p:cNvPr>
          <p:cNvSpPr txBox="1"/>
          <p:nvPr/>
        </p:nvSpPr>
        <p:spPr>
          <a:xfrm>
            <a:off x="8602311" y="6112061"/>
            <a:ext cx="31546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Class 4 : </a:t>
            </a:r>
            <a:r>
              <a:rPr lang="ko-KR" altLang="en-US" dirty="0">
                <a:effectLst/>
              </a:rPr>
              <a:t>영상 </a:t>
            </a:r>
            <a:r>
              <a:rPr lang="en-US" altLang="ko-KR" dirty="0"/>
              <a:t>STOP</a:t>
            </a:r>
            <a:endParaRPr lang="en-US" altLang="ko-KR" dirty="0">
              <a:effectLst/>
            </a:endParaRPr>
          </a:p>
          <a:p>
            <a:br>
              <a:rPr lang="en-US" altLang="ko-KR" dirty="0">
                <a:effectLst/>
              </a:rPr>
            </a:b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55B16B-3E1F-F61A-2DF8-539A5E11108A}"/>
              </a:ext>
            </a:extLst>
          </p:cNvPr>
          <p:cNvSpPr txBox="1"/>
          <p:nvPr/>
        </p:nvSpPr>
        <p:spPr>
          <a:xfrm>
            <a:off x="1845433" y="916098"/>
            <a:ext cx="7262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TV</a:t>
            </a:r>
            <a:r>
              <a:rPr lang="ko-KR" altLang="en-US" dirty="0"/>
              <a:t>를 제어하는 사용자의 손동작 동영상을 입력으로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손동작을 </a:t>
            </a:r>
            <a:r>
              <a:rPr lang="en-US" altLang="ko-KR" dirty="0"/>
              <a:t>5</a:t>
            </a:r>
            <a:r>
              <a:rPr lang="ko-KR" altLang="en-US" dirty="0"/>
              <a:t>가지의 </a:t>
            </a:r>
            <a:r>
              <a:rPr lang="en-US" altLang="ko-KR" dirty="0"/>
              <a:t>Class</a:t>
            </a:r>
            <a:r>
              <a:rPr lang="ko-KR" altLang="en-US" dirty="0"/>
              <a:t>로 분류하는 모델 개발</a:t>
            </a:r>
          </a:p>
        </p:txBody>
      </p:sp>
    </p:spTree>
    <p:extLst>
      <p:ext uri="{BB962C8B-B14F-4D97-AF65-F5344CB8AC3E}">
        <p14:creationId xmlns:p14="http://schemas.microsoft.com/office/powerpoint/2010/main" val="4035100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878633" y="183536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667" b="1" dirty="0" err="1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MediaPipe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4ABA83B-E265-6214-675C-A4189EEC0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8633" y="901706"/>
            <a:ext cx="6777065" cy="53338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8D725EC-BD90-6A21-A1D1-B529A3FA1F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673" y="183536"/>
            <a:ext cx="5690383" cy="372291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5A5A18-FF87-22E5-DCB2-D0F04868EF51}"/>
              </a:ext>
            </a:extLst>
          </p:cNvPr>
          <p:cNvSpPr txBox="1"/>
          <p:nvPr/>
        </p:nvSpPr>
        <p:spPr>
          <a:xfrm>
            <a:off x="8655699" y="4256149"/>
            <a:ext cx="3452958" cy="1700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0" i="0" dirty="0">
                <a:solidFill>
                  <a:srgbClr val="000000"/>
                </a:solidFill>
                <a:effectLst/>
              </a:rPr>
              <a:t>구글에서 주로 인체를 </a:t>
            </a:r>
            <a:r>
              <a:rPr lang="ko-KR" altLang="en-US" b="0" i="0" dirty="0" err="1">
                <a:solidFill>
                  <a:srgbClr val="000000"/>
                </a:solidFill>
                <a:effectLst/>
              </a:rPr>
              <a:t>대상으로하는</a:t>
            </a:r>
            <a:r>
              <a:rPr lang="ko-KR" altLang="en-US" b="0" i="0" dirty="0">
                <a:solidFill>
                  <a:srgbClr val="000000"/>
                </a:solidFill>
                <a:effectLst/>
              </a:rPr>
              <a:t> 비전인식기능들을</a:t>
            </a:r>
            <a:endParaRPr lang="en-US" altLang="ko-KR" b="0" i="0" dirty="0">
              <a:solidFill>
                <a:srgbClr val="000000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</a:rPr>
              <a:t>AI</a:t>
            </a:r>
            <a:r>
              <a:rPr lang="ko-KR" altLang="en-US" b="0" i="0" dirty="0">
                <a:solidFill>
                  <a:srgbClr val="000000"/>
                </a:solidFill>
                <a:effectLst/>
              </a:rPr>
              <a:t>모델 개발</a:t>
            </a:r>
            <a:r>
              <a:rPr lang="en-US" altLang="ko-KR" b="0" i="0" dirty="0">
                <a:solidFill>
                  <a:srgbClr val="000000"/>
                </a:solidFill>
                <a:effectLst/>
              </a:rPr>
              <a:t>,</a:t>
            </a:r>
            <a:r>
              <a:rPr lang="ko-KR" altLang="en-US" b="0" i="0" dirty="0">
                <a:solidFill>
                  <a:srgbClr val="000000"/>
                </a:solidFill>
                <a:effectLst/>
              </a:rPr>
              <a:t> 기계학습까지</a:t>
            </a:r>
            <a:endParaRPr lang="en-US" altLang="ko-KR" b="0" i="0" dirty="0">
              <a:solidFill>
                <a:srgbClr val="000000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ko-KR" altLang="en-US" b="0" i="0" dirty="0">
                <a:solidFill>
                  <a:srgbClr val="000000"/>
                </a:solidFill>
                <a:effectLst/>
              </a:rPr>
              <a:t>마친 상태로 제공하는 서비스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6898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50C314-CC6E-0174-1599-CCC8C8A77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876" y="1268306"/>
            <a:ext cx="6771565" cy="400229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97CB073-2939-46A7-9A37-D839F5FBAB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849" y="3269455"/>
            <a:ext cx="2085975" cy="20859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B4C3B50-64CF-51E6-0D8C-87D96DB42B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849" y="1077813"/>
            <a:ext cx="2046515" cy="15348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D9EDAF-D740-B6F0-2580-EA1985F91259}"/>
              </a:ext>
            </a:extLst>
          </p:cNvPr>
          <p:cNvSpPr txBox="1"/>
          <p:nvPr/>
        </p:nvSpPr>
        <p:spPr>
          <a:xfrm>
            <a:off x="8740577" y="2725203"/>
            <a:ext cx="31546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Class 2 : 10</a:t>
            </a:r>
            <a:r>
              <a:rPr lang="ko-KR" altLang="en-US" dirty="0">
                <a:effectLst/>
              </a:rPr>
              <a:t>초 전으로 점프</a:t>
            </a:r>
            <a:endParaRPr lang="en-US" altLang="ko-KR" dirty="0">
              <a:effectLst/>
            </a:endParaRPr>
          </a:p>
          <a:p>
            <a:br>
              <a:rPr lang="en-US" altLang="ko-KR" dirty="0">
                <a:effectLst/>
              </a:rPr>
            </a:br>
            <a:endParaRPr lang="ko-KR" altLang="en-US" dirty="0"/>
          </a:p>
        </p:txBody>
      </p:sp>
      <p:sp>
        <p:nvSpPr>
          <p:cNvPr id="12" name="Google Shape;66;p14">
            <a:extLst>
              <a:ext uri="{FF2B5EF4-FFF2-40B4-BE49-F238E27FC236}">
                <a16:creationId xmlns:a16="http://schemas.microsoft.com/office/drawing/2014/main" id="{A6E2F53B-45FF-C07F-88FD-6BDB34F3DAD9}"/>
              </a:ext>
            </a:extLst>
          </p:cNvPr>
          <p:cNvSpPr txBox="1"/>
          <p:nvPr/>
        </p:nvSpPr>
        <p:spPr>
          <a:xfrm>
            <a:off x="1878633" y="183536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667" b="1" dirty="0" err="1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MediaPipe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522418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66;p14">
            <a:extLst>
              <a:ext uri="{FF2B5EF4-FFF2-40B4-BE49-F238E27FC236}">
                <a16:creationId xmlns:a16="http://schemas.microsoft.com/office/drawing/2014/main" id="{A6E2F53B-45FF-C07F-88FD-6BDB34F3DAD9}"/>
              </a:ext>
            </a:extLst>
          </p:cNvPr>
          <p:cNvSpPr txBox="1"/>
          <p:nvPr/>
        </p:nvSpPr>
        <p:spPr>
          <a:xfrm>
            <a:off x="1878633" y="183536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3D Convolution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A575786-BFD1-5048-3F7F-0DBACCEA8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187" y="1521114"/>
            <a:ext cx="6035801" cy="32138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E07431E-02E2-5621-B10A-20A6D2F452AD}"/>
              </a:ext>
            </a:extLst>
          </p:cNvPr>
          <p:cNvSpPr txBox="1"/>
          <p:nvPr/>
        </p:nvSpPr>
        <p:spPr>
          <a:xfrm>
            <a:off x="3707606" y="5257800"/>
            <a:ext cx="6322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2D, 3D</a:t>
            </a:r>
            <a:r>
              <a:rPr lang="ko-KR" altLang="en-US" dirty="0"/>
              <a:t>는 필터 진행방향의 차원수에 따라 분류한 것</a:t>
            </a:r>
          </a:p>
        </p:txBody>
      </p:sp>
    </p:spTree>
    <p:extLst>
      <p:ext uri="{BB962C8B-B14F-4D97-AF65-F5344CB8AC3E}">
        <p14:creationId xmlns:p14="http://schemas.microsoft.com/office/powerpoint/2010/main" val="376778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66;p14">
            <a:extLst>
              <a:ext uri="{FF2B5EF4-FFF2-40B4-BE49-F238E27FC236}">
                <a16:creationId xmlns:a16="http://schemas.microsoft.com/office/drawing/2014/main" id="{A6E2F53B-45FF-C07F-88FD-6BDB34F3DAD9}"/>
              </a:ext>
            </a:extLst>
          </p:cNvPr>
          <p:cNvSpPr txBox="1"/>
          <p:nvPr/>
        </p:nvSpPr>
        <p:spPr>
          <a:xfrm>
            <a:off x="1878633" y="183536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2D VS 3D Convolution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87B663-FF77-BC9D-7AF6-984A535F6EE6}"/>
              </a:ext>
            </a:extLst>
          </p:cNvPr>
          <p:cNvSpPr txBox="1"/>
          <p:nvPr/>
        </p:nvSpPr>
        <p:spPr>
          <a:xfrm>
            <a:off x="1938371" y="4575752"/>
            <a:ext cx="29673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2D Convolution</a:t>
            </a:r>
            <a:endParaRPr lang="ko-KR" altLang="en-US" sz="2000" dirty="0"/>
          </a:p>
        </p:txBody>
      </p:sp>
      <p:pic>
        <p:nvPicPr>
          <p:cNvPr id="1026" name="Picture 2" descr="Lightbox">
            <a:extLst>
              <a:ext uri="{FF2B5EF4-FFF2-40B4-BE49-F238E27FC236}">
                <a16:creationId xmlns:a16="http://schemas.microsoft.com/office/drawing/2014/main" id="{4D9E221A-EA8D-6985-59ED-B4FECE011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284" y="2202552"/>
            <a:ext cx="4838700" cy="2274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8F15232-5238-69F9-72A4-E2BBE29A63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8877" y="2202552"/>
            <a:ext cx="4882623" cy="22741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8A827C-F330-1602-1AF5-869053811724}"/>
              </a:ext>
            </a:extLst>
          </p:cNvPr>
          <p:cNvSpPr txBox="1"/>
          <p:nvPr/>
        </p:nvSpPr>
        <p:spPr>
          <a:xfrm>
            <a:off x="7703452" y="4575752"/>
            <a:ext cx="29673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3D Convolution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8558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66;p14">
            <a:extLst>
              <a:ext uri="{FF2B5EF4-FFF2-40B4-BE49-F238E27FC236}">
                <a16:creationId xmlns:a16="http://schemas.microsoft.com/office/drawing/2014/main" id="{A6E2F53B-45FF-C07F-88FD-6BDB34F3DAD9}"/>
              </a:ext>
            </a:extLst>
          </p:cNvPr>
          <p:cNvSpPr txBox="1"/>
          <p:nvPr/>
        </p:nvSpPr>
        <p:spPr>
          <a:xfrm>
            <a:off x="1878633" y="183536"/>
            <a:ext cx="6639200" cy="71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667" b="1" dirty="0">
                <a:solidFill>
                  <a:srgbClr val="19264B"/>
                </a:solidFill>
                <a:latin typeface="+mn-ea"/>
                <a:cs typeface="NanumGothic ExtraBold"/>
                <a:sym typeface="NanumGothic ExtraBold"/>
              </a:rPr>
              <a:t>3D Convolution</a:t>
            </a:r>
            <a:endParaRPr sz="2667" b="1" dirty="0">
              <a:solidFill>
                <a:srgbClr val="19264B"/>
              </a:solidFill>
              <a:latin typeface="+mn-ea"/>
              <a:cs typeface="NanumGothic ExtraBold"/>
              <a:sym typeface="NanumGothic ExtraBold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6132BE83-B409-DE2E-8823-639712CFE5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1" b="893"/>
          <a:stretch/>
        </p:blipFill>
        <p:spPr bwMode="auto">
          <a:xfrm>
            <a:off x="3282638" y="1347823"/>
            <a:ext cx="7312819" cy="2803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D8DFF5-CB9C-F7DD-C639-D9C5A73D9A9E}"/>
              </a:ext>
            </a:extLst>
          </p:cNvPr>
          <p:cNvSpPr txBox="1"/>
          <p:nvPr/>
        </p:nvSpPr>
        <p:spPr>
          <a:xfrm>
            <a:off x="3198316" y="4882933"/>
            <a:ext cx="6424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temporal</a:t>
            </a:r>
            <a:r>
              <a:rPr lang="ko-KR" altLang="en-US" dirty="0"/>
              <a:t> </a:t>
            </a:r>
            <a:r>
              <a:rPr lang="en-US" altLang="ko-KR" dirty="0"/>
              <a:t>information</a:t>
            </a:r>
            <a:r>
              <a:rPr lang="ko-KR" altLang="en-US" dirty="0"/>
              <a:t>을 보존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주로 </a:t>
            </a:r>
            <a:r>
              <a:rPr lang="en-US" altLang="ko-KR" dirty="0"/>
              <a:t>Video, 3D medical image</a:t>
            </a:r>
            <a:r>
              <a:rPr lang="ko-KR" altLang="en-US" dirty="0"/>
              <a:t>에 사용됨</a:t>
            </a:r>
          </a:p>
        </p:txBody>
      </p:sp>
    </p:spTree>
    <p:extLst>
      <p:ext uri="{BB962C8B-B14F-4D97-AF65-F5344CB8AC3E}">
        <p14:creationId xmlns:p14="http://schemas.microsoft.com/office/powerpoint/2010/main" val="2785926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</TotalTime>
  <Words>185</Words>
  <Application>Microsoft Office PowerPoint</Application>
  <PresentationFormat>와이드스크린</PresentationFormat>
  <Paragraphs>63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예원 김</dc:creator>
  <cp:lastModifiedBy>예원 김</cp:lastModifiedBy>
  <cp:revision>9</cp:revision>
  <dcterms:created xsi:type="dcterms:W3CDTF">2023-07-24T14:18:08Z</dcterms:created>
  <dcterms:modified xsi:type="dcterms:W3CDTF">2023-07-25T09:26:16Z</dcterms:modified>
</cp:coreProperties>
</file>

<file path=docProps/thumbnail.jpeg>
</file>